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8" r:id="rId2"/>
    <p:sldId id="337" r:id="rId3"/>
    <p:sldId id="338" r:id="rId4"/>
    <p:sldId id="328" r:id="rId5"/>
    <p:sldId id="327" r:id="rId6"/>
    <p:sldId id="342" r:id="rId7"/>
    <p:sldId id="306" r:id="rId8"/>
    <p:sldId id="330" r:id="rId9"/>
    <p:sldId id="319" r:id="rId10"/>
    <p:sldId id="299" r:id="rId11"/>
    <p:sldId id="290" r:id="rId12"/>
    <p:sldId id="291" r:id="rId13"/>
    <p:sldId id="340" r:id="rId14"/>
    <p:sldId id="334" r:id="rId15"/>
    <p:sldId id="260" r:id="rId16"/>
    <p:sldId id="336" r:id="rId17"/>
    <p:sldId id="343" r:id="rId18"/>
    <p:sldId id="287" r:id="rId19"/>
    <p:sldId id="283" r:id="rId20"/>
    <p:sldId id="284" r:id="rId21"/>
    <p:sldId id="308" r:id="rId22"/>
    <p:sldId id="323" r:id="rId23"/>
    <p:sldId id="315" r:id="rId24"/>
    <p:sldId id="303" r:id="rId25"/>
    <p:sldId id="305" r:id="rId26"/>
    <p:sldId id="322" r:id="rId27"/>
    <p:sldId id="285" r:id="rId28"/>
    <p:sldId id="286" r:id="rId29"/>
    <p:sldId id="292" r:id="rId30"/>
    <p:sldId id="293" r:id="rId31"/>
    <p:sldId id="266" r:id="rId32"/>
    <p:sldId id="307" r:id="rId33"/>
    <p:sldId id="296" r:id="rId34"/>
    <p:sldId id="277" r:id="rId35"/>
    <p:sldId id="279" r:id="rId36"/>
    <p:sldId id="282" r:id="rId37"/>
    <p:sldId id="298" r:id="rId38"/>
    <p:sldId id="309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51"/>
    <p:restoredTop sz="96327"/>
  </p:normalViewPr>
  <p:slideViewPr>
    <p:cSldViewPr snapToGrid="0">
      <p:cViewPr varScale="1">
        <p:scale>
          <a:sx n="125" d="100"/>
          <a:sy n="125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04.03.24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5222136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concept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to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IceCube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u="sng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DPG-Frühjahrstagung, Karlsruhe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  <p:pic>
        <p:nvPicPr>
          <p:cNvPr id="5" name="Picture 2" descr="Logo Cosmic Interacting Matters">
            <a:extLst>
              <a:ext uri="{FF2B5EF4-FFF2-40B4-BE49-F238E27FC236}">
                <a16:creationId xmlns:a16="http://schemas.microsoft.com/office/drawing/2014/main" id="{BE0337C3-5DCF-D85F-0675-B1D1F116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32" y="95653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2146739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2146739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849547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827744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444948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tx2"/>
                </a:solidFill>
              </a:rPr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4449485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>
                <a:solidFill>
                  <a:schemeClr val="tx2"/>
                </a:solidFill>
              </a:rPr>
              <a:t>L2 MuonFilter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013334C4-5A06-621A-1178-83CAF9FE6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5AB8EB-8229-5366-CECD-0806875B4666}"/>
              </a:ext>
            </a:extLst>
          </p:cNvPr>
          <p:cNvSpPr txBox="1"/>
          <p:nvPr/>
        </p:nvSpPr>
        <p:spPr>
          <a:xfrm>
            <a:off x="1080655" y="1316182"/>
            <a:ext cx="592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leading: energy of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bundle: sum of energies of all muons of the bundle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42836FF-0275-354A-8D0B-E2F39E2D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25F051A-D8AA-0A55-D5CE-65DAB1D2668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</a:t>
            </a:r>
            <a:r>
              <a:rPr lang="en-DE" sz="1200" dirty="0">
                <a:solidFill>
                  <a:schemeClr val="tx2"/>
                </a:solidFill>
              </a:rPr>
              <a:t>uts: </a:t>
            </a:r>
          </a:p>
          <a:p>
            <a:r>
              <a:rPr lang="en-DE" sz="1200" dirty="0">
                <a:solidFill>
                  <a:schemeClr val="tx2"/>
                </a:solidFill>
              </a:rPr>
              <a:t>L2 MuonFilter</a:t>
            </a:r>
          </a:p>
          <a:p>
            <a:r>
              <a:rPr lang="en-DE" sz="1200" dirty="0">
                <a:solidFill>
                  <a:schemeClr val="tx2"/>
                </a:solidFill>
              </a:rPr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87FB1-B5D8-B428-2996-2C3701FBE11C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</a:t>
            </a:r>
            <a:r>
              <a:rPr lang="en-DE" sz="1200" dirty="0">
                <a:solidFill>
                  <a:schemeClr val="tx2"/>
                </a:solidFill>
              </a:rPr>
              <a:t>uts: </a:t>
            </a:r>
          </a:p>
          <a:p>
            <a:r>
              <a:rPr lang="en-DE" sz="1200" dirty="0">
                <a:solidFill>
                  <a:schemeClr val="tx2"/>
                </a:solidFill>
              </a:rPr>
              <a:t>L2 MuonFilter</a:t>
            </a:r>
          </a:p>
          <a:p>
            <a:r>
              <a:rPr lang="en-DE" sz="1200" dirty="0">
                <a:solidFill>
                  <a:schemeClr val="tx2"/>
                </a:solidFill>
              </a:rPr>
              <a:t>Bundle energy &gt; 100 TeV</a:t>
            </a:r>
          </a:p>
        </p:txBody>
      </p:sp>
      <p:pic>
        <p:nvPicPr>
          <p:cNvPr id="26" name="Picture 2" descr="Logo Cosmic Interacting Matters">
            <a:extLst>
              <a:ext uri="{FF2B5EF4-FFF2-40B4-BE49-F238E27FC236}">
                <a16:creationId xmlns:a16="http://schemas.microsoft.com/office/drawing/2014/main" id="{54B12053-4C20-0601-B623-2F2F48A2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 uncertainties</a:t>
            </a:r>
          </a:p>
          <a:p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CCC4D43-FC3D-1B45-AF44-8D7D90F46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267FCD-9E3B-4CB9-280B-8A8F49F8C6B2}"/>
              </a:ext>
            </a:extLst>
          </p:cNvPr>
          <p:cNvSpPr txBox="1"/>
          <p:nvPr/>
        </p:nvSpPr>
        <p:spPr>
          <a:xfrm>
            <a:off x="10134601" y="629189"/>
            <a:ext cx="191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C</a:t>
            </a:r>
            <a:r>
              <a:rPr lang="en-DE" sz="1200" dirty="0">
                <a:solidFill>
                  <a:schemeClr val="tx2"/>
                </a:solidFill>
              </a:rPr>
              <a:t>uts: </a:t>
            </a:r>
          </a:p>
          <a:p>
            <a:r>
              <a:rPr lang="en-DE" sz="1200" dirty="0">
                <a:solidFill>
                  <a:schemeClr val="tx2"/>
                </a:solidFill>
              </a:rPr>
              <a:t>L2 MuonFilter</a:t>
            </a:r>
          </a:p>
          <a:p>
            <a:r>
              <a:rPr lang="en-DE" sz="1200" dirty="0">
                <a:solidFill>
                  <a:schemeClr val="tx2"/>
                </a:solidFill>
              </a:rPr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20504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E2752-F673-2972-996B-1C32DE30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29185-A1B4-EC99-9859-DBFD58C6F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7210353" cy="506952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 CORSIKA 7 test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Prompt identification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MCEq comparison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 Few-author paper in progress (publish in 2024)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First analysis chain for prompt muon normalization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Proceed analysis…(systematics etc.)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spectrum</a:t>
            </a:r>
          </a:p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Future plan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Combined fit (prompt muons + neutrinos)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Measure pion/kaon ratio -&gt; muon puzzle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87898-35B8-1019-5530-05CDFF10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91C469-67F7-2545-413E-4251872E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33E746D-7D2D-549F-85B9-8EEB7AE99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404F30-E50D-86A7-435A-1FEF6E1D5691}"/>
              </a:ext>
            </a:extLst>
          </p:cNvPr>
          <p:cNvSpPr txBox="1"/>
          <p:nvPr/>
        </p:nvSpPr>
        <p:spPr>
          <a:xfrm>
            <a:off x="538480" y="90177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43C8F-C3F6-C0AF-344A-8E94032EF97B}"/>
              </a:ext>
            </a:extLst>
          </p:cNvPr>
          <p:cNvSpPr txBox="1"/>
          <p:nvPr/>
        </p:nvSpPr>
        <p:spPr>
          <a:xfrm>
            <a:off x="942284" y="1892397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547E6-EAD6-C16F-C9BF-4FFEFBA6EB20}"/>
              </a:ext>
            </a:extLst>
          </p:cNvPr>
          <p:cNvSpPr txBox="1"/>
          <p:nvPr/>
        </p:nvSpPr>
        <p:spPr>
          <a:xfrm>
            <a:off x="1000466" y="125659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B648-35BB-55A6-4C98-85A328BAA159}"/>
              </a:ext>
            </a:extLst>
          </p:cNvPr>
          <p:cNvSpPr txBox="1"/>
          <p:nvPr/>
        </p:nvSpPr>
        <p:spPr>
          <a:xfrm>
            <a:off x="995550" y="155648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9F331-CC6D-4E91-1685-7EA256BC65AB}"/>
              </a:ext>
            </a:extLst>
          </p:cNvPr>
          <p:cNvSpPr txBox="1"/>
          <p:nvPr/>
        </p:nvSpPr>
        <p:spPr>
          <a:xfrm>
            <a:off x="538346" y="226932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8CD19B-67D8-1A0E-1A24-EFAEDA87887A}"/>
              </a:ext>
            </a:extLst>
          </p:cNvPr>
          <p:cNvSpPr txBox="1"/>
          <p:nvPr/>
        </p:nvSpPr>
        <p:spPr>
          <a:xfrm>
            <a:off x="504750" y="2674063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A8C331-758D-D763-8E39-5096BCB0EE78}"/>
              </a:ext>
            </a:extLst>
          </p:cNvPr>
          <p:cNvSpPr txBox="1"/>
          <p:nvPr/>
        </p:nvSpPr>
        <p:spPr>
          <a:xfrm>
            <a:off x="492733" y="3078804"/>
            <a:ext cx="32697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5C086-2799-B8B6-9439-D1490F86EDBD}"/>
              </a:ext>
            </a:extLst>
          </p:cNvPr>
          <p:cNvSpPr txBox="1"/>
          <p:nvPr/>
        </p:nvSpPr>
        <p:spPr>
          <a:xfrm>
            <a:off x="504750" y="5356057"/>
            <a:ext cx="4111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2"/>
                </a:solidFill>
              </a:rPr>
              <a:t>Prompt neutrino analysis </a:t>
            </a:r>
            <a:br>
              <a:rPr lang="en-DE" dirty="0">
                <a:solidFill>
                  <a:schemeClr val="accent2"/>
                </a:solidFill>
              </a:rPr>
            </a:br>
            <a:r>
              <a:rPr lang="en-DE" dirty="0">
                <a:solidFill>
                  <a:schemeClr val="accent2"/>
                </a:solidFill>
              </a:rPr>
              <a:t>(Lars Bollmann </a:t>
            </a:r>
            <a:r>
              <a:rPr lang="en-GB" dirty="0">
                <a:solidFill>
                  <a:schemeClr val="accent2"/>
                </a:solidFill>
              </a:rPr>
              <a:t>Tue 16:45, T 42.4</a:t>
            </a:r>
            <a:r>
              <a:rPr lang="en-DE" dirty="0">
                <a:solidFill>
                  <a:schemeClr val="accent2"/>
                </a:solidFill>
              </a:rPr>
              <a:t>)</a:t>
            </a:r>
          </a:p>
          <a:p>
            <a:pPr marL="0" indent="0">
              <a:buNone/>
            </a:pPr>
            <a:endParaRPr lang="en-DE" dirty="0">
              <a:solidFill>
                <a:schemeClr val="accent2"/>
              </a:solidFill>
            </a:endParaRPr>
          </a:p>
          <a:p>
            <a:endParaRPr lang="en-DE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B5CFB-EAD9-ADD4-95BF-8F7A4B06E36B}"/>
              </a:ext>
            </a:extLst>
          </p:cNvPr>
          <p:cNvSpPr txBox="1"/>
          <p:nvPr/>
        </p:nvSpPr>
        <p:spPr>
          <a:xfrm>
            <a:off x="4282507" y="6176963"/>
            <a:ext cx="401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AEB5CF9-1C24-B179-719B-023912151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191662"/>
            <a:ext cx="5698775" cy="40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6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1DFB-AC4F-F087-12E1-7C5D4830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Agreement for different primary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0C34C-06EA-E1C7-F946-18936A11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4467B9-BA2A-040C-D904-60C8BDDD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8B4B10-89B1-EE1B-B7DC-B4CC7A691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365507"/>
            <a:ext cx="9114972" cy="4732775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0FE720F-B04C-8B67-2728-39FCAF13B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54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3945056" y="5646383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20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919D659-818C-049C-1471-DDD4B9DE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597" y="785239"/>
            <a:ext cx="6476036" cy="307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Muon bundle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Leading muon energy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(zenith/azimuth)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01BF74-1AC3-D3C2-7A4D-16DEB22FB954}"/>
              </a:ext>
            </a:extLst>
          </p:cNvPr>
          <p:cNvSpPr txBox="1"/>
          <p:nvPr/>
        </p:nvSpPr>
        <p:spPr>
          <a:xfrm>
            <a:off x="8785398" y="5570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9AEFDF-2595-0039-F10F-6C04BC66C580}"/>
              </a:ext>
            </a:extLst>
          </p:cNvPr>
          <p:cNvSpPr txBox="1"/>
          <p:nvPr/>
        </p:nvSpPr>
        <p:spPr>
          <a:xfrm>
            <a:off x="5463250" y="3922811"/>
            <a:ext cx="54979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Input data per DOM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4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mean time of all pulses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total time offset</a:t>
            </a:r>
          </a:p>
          <a:p>
            <a:pPr lvl="1"/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rgbClr val="74B942"/>
                </a:solidFill>
              </a:rPr>
              <a:t>SplitInIceDSTPulsesTWCleaning6000ns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33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31C33-61E3-2BF5-86A3-E704B9B2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flux: Definition of prompt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930FF-80E4-B275-8FD2-72C4BB0F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222E2-9B3B-F627-E9D0-8302CB0C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A7BDF-07F5-8312-4689-75ECF0ADA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7A2E15-586F-2D60-4D0B-A336A5A0FFA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 bundle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D39363-EBE2-44A4-3ED8-DEF77C7B52A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86D188-FD1D-4035-01CE-FCC4B2FF4B51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EBD488A-1821-DDCA-9921-E41669A6A5B5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E9DAA39-21BA-9E67-BBD5-32907D3594F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9CF29D-E2EC-2B55-3C46-5D304F44CC3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D5B89B-8C67-9C0D-B531-4647043F6A2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197DACA-B402-EC79-A029-09597016454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12821A-8C69-13D8-0D03-5DB0E021C0A3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pic>
        <p:nvPicPr>
          <p:cNvPr id="17" name="Picture 16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85B8CD3D-9550-264A-6251-4ADE65519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83" y="1449293"/>
            <a:ext cx="5223361" cy="3734278"/>
          </a:xfrm>
          <a:prstGeom prst="rect">
            <a:avLst/>
          </a:prstGeom>
        </p:spPr>
      </p:pic>
      <p:pic>
        <p:nvPicPr>
          <p:cNvPr id="20" name="Grafik 12">
            <a:extLst>
              <a:ext uri="{FF2B5EF4-FFF2-40B4-BE49-F238E27FC236}">
                <a16:creationId xmlns:a16="http://schemas.microsoft.com/office/drawing/2014/main" id="{DFF0FD75-C61E-14F1-8D68-C32C01B9D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113" y="2530425"/>
            <a:ext cx="5145687" cy="4216717"/>
          </a:xfrm>
          <a:prstGeom prst="rect">
            <a:avLst/>
          </a:prstGeom>
        </p:spPr>
      </p:pic>
      <p:sp>
        <p:nvSpPr>
          <p:cNvPr id="21" name="Textfeld 13">
            <a:extLst>
              <a:ext uri="{FF2B5EF4-FFF2-40B4-BE49-F238E27FC236}">
                <a16:creationId xmlns:a16="http://schemas.microsoft.com/office/drawing/2014/main" id="{02A8A6AE-DF70-AEEA-2847-B7EA5851CB94}"/>
              </a:ext>
            </a:extLst>
          </p:cNvPr>
          <p:cNvSpPr txBox="1"/>
          <p:nvPr/>
        </p:nvSpPr>
        <p:spPr>
          <a:xfrm>
            <a:off x="8913011" y="2377301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22" name="Gerade Verbindung mit Pfeil 15">
            <a:extLst>
              <a:ext uri="{FF2B5EF4-FFF2-40B4-BE49-F238E27FC236}">
                <a16:creationId xmlns:a16="http://schemas.microsoft.com/office/drawing/2014/main" id="{E9D03043-6937-BDA8-2207-1E68DA760717}"/>
              </a:ext>
            </a:extLst>
          </p:cNvPr>
          <p:cNvCxnSpPr/>
          <p:nvPr/>
        </p:nvCxnSpPr>
        <p:spPr>
          <a:xfrm flipV="1">
            <a:off x="7578954" y="333946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16">
            <a:extLst>
              <a:ext uri="{FF2B5EF4-FFF2-40B4-BE49-F238E27FC236}">
                <a16:creationId xmlns:a16="http://schemas.microsoft.com/office/drawing/2014/main" id="{38369994-2BA3-D6F1-B739-78C00F5109C9}"/>
              </a:ext>
            </a:extLst>
          </p:cNvPr>
          <p:cNvCxnSpPr>
            <a:cxnSpLocks/>
          </p:cNvCxnSpPr>
          <p:nvPr/>
        </p:nvCxnSpPr>
        <p:spPr>
          <a:xfrm flipH="1">
            <a:off x="10990676" y="439252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feld 20">
            <a:extLst>
              <a:ext uri="{FF2B5EF4-FFF2-40B4-BE49-F238E27FC236}">
                <a16:creationId xmlns:a16="http://schemas.microsoft.com/office/drawing/2014/main" id="{B31AB9CD-0E45-F502-C770-1ED52880EE8C}"/>
              </a:ext>
            </a:extLst>
          </p:cNvPr>
          <p:cNvSpPr txBox="1"/>
          <p:nvPr/>
        </p:nvSpPr>
        <p:spPr>
          <a:xfrm>
            <a:off x="7212252" y="388810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5" name="Textfeld 20">
            <a:extLst>
              <a:ext uri="{FF2B5EF4-FFF2-40B4-BE49-F238E27FC236}">
                <a16:creationId xmlns:a16="http://schemas.microsoft.com/office/drawing/2014/main" id="{695C0BD7-38DE-5F05-957D-332EC93D0394}"/>
              </a:ext>
            </a:extLst>
          </p:cNvPr>
          <p:cNvSpPr txBox="1"/>
          <p:nvPr/>
        </p:nvSpPr>
        <p:spPr>
          <a:xfrm>
            <a:off x="10722936" y="405907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2607" y="95641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C710F6DF-DABE-5A64-6D88-267C9BCFF1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2607" y="956411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9F1C5E8-0B80-87A5-4960-6975E9B186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58" b="53158"/>
          <a:stretch/>
        </p:blipFill>
        <p:spPr>
          <a:xfrm>
            <a:off x="3827346" y="5283908"/>
            <a:ext cx="2184798" cy="1072442"/>
          </a:xfrm>
          <a:prstGeom prst="rect">
            <a:avLst/>
          </a:prstGeom>
        </p:spPr>
      </p:pic>
      <p:pic>
        <p:nvPicPr>
          <p:cNvPr id="38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1BEB12-2BC0-1669-9E90-500FE902B4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2210" r="-2587"/>
          <a:stretch/>
        </p:blipFill>
        <p:spPr>
          <a:xfrm>
            <a:off x="788783" y="5283908"/>
            <a:ext cx="2231671" cy="10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022991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04090"/>
            <a:ext cx="1371600" cy="111890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40480"/>
            <a:ext cx="1974170" cy="1182511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2627" y="2145990"/>
            <a:ext cx="3872494" cy="273042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900500" y="435581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742627" y="5484246"/>
            <a:ext cx="353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Large 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821112" y="2901352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</p:cNvCxnSpPr>
          <p:nvPr/>
        </p:nvCxnSpPr>
        <p:spPr>
          <a:xfrm flipV="1">
            <a:off x="10220960" y="4009521"/>
            <a:ext cx="132080" cy="1414472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Detect prompt component of the atmospheric muon flux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0" indent="0">
              <a:buNone/>
            </a:pPr>
            <a:endParaRPr lang="en-DE" dirty="0"/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FDB6F4C-DBA9-88AA-A12C-C821FED8A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6143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conventional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1F61BF8-A49B-785A-F4F0-579522451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9789</TotalTime>
  <Words>1608</Words>
  <Application>Microsoft Macintosh PowerPoint</Application>
  <PresentationFormat>Widescreen</PresentationFormat>
  <Paragraphs>343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An analysis concept to measure atmospheric prompt muons with IceCube    Pascal Gutjahr and Mirco Hünnefeld</vt:lpstr>
      <vt:lpstr>Astroparticle physics</vt:lpstr>
      <vt:lpstr>Cosmic ray flux</vt:lpstr>
      <vt:lpstr>Muon flux: Definition of prompt</vt:lpstr>
      <vt:lpstr>Prompt atmospheric muons and neutrinos</vt:lpstr>
      <vt:lpstr>Muon Puzzle and model uncertainties</vt:lpstr>
      <vt:lpstr>Intention</vt:lpstr>
      <vt:lpstr>CORSIKA 7 tagging and MCEq comparison</vt:lpstr>
      <vt:lpstr>PowerPoint Presentation</vt:lpstr>
      <vt:lpstr>Expected muons for 10 years: leading vs. bundle energy</vt:lpstr>
      <vt:lpstr>Pseudo data sampling</vt:lpstr>
      <vt:lpstr>Poisson likelihood fit performed in leading muon energy</vt:lpstr>
      <vt:lpstr>Discovery potential and sensitivity</vt:lpstr>
      <vt:lpstr>Conclusion and outlook</vt:lpstr>
      <vt:lpstr>PowerPoint Presentation</vt:lpstr>
      <vt:lpstr>Air shower – 10 TeV</vt:lpstr>
      <vt:lpstr>Agreement for different primary models</vt:lpstr>
      <vt:lpstr>PowerPoint Presentation</vt:lpstr>
      <vt:lpstr>Leading muon energy fraction</vt:lpstr>
      <vt:lpstr>Leading muon contribution</vt:lpstr>
      <vt:lpstr>L2 Filters</vt:lpstr>
      <vt:lpstr>PowerPoint Presentation</vt:lpstr>
      <vt:lpstr>DNN Reconstructions</vt:lpstr>
      <vt:lpstr>Bundle energy reconstruction</vt:lpstr>
      <vt:lpstr>Leading energy reconstruction</vt:lpstr>
      <vt:lpstr>PowerPoint Presentation</vt:lpstr>
      <vt:lpstr>Data-MC: cos(zenith)</vt:lpstr>
      <vt:lpstr>Data-MC: energy spectrum</vt:lpstr>
      <vt:lpstr>Test background statistics</vt:lpstr>
      <vt:lpstr>Possible Solutions</vt:lpstr>
      <vt:lpstr>The Muon Puzzle</vt:lpstr>
      <vt:lpstr>Some definitions and wording…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248</cp:revision>
  <dcterms:created xsi:type="dcterms:W3CDTF">2023-09-19T10:10:31Z</dcterms:created>
  <dcterms:modified xsi:type="dcterms:W3CDTF">2024-03-04T10:56:11Z</dcterms:modified>
</cp:coreProperties>
</file>